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5"/>
  </p:notesMasterIdLst>
  <p:handoutMasterIdLst>
    <p:handoutMasterId r:id="rId56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18" r:id="rId15"/>
    <p:sldId id="319" r:id="rId16"/>
    <p:sldId id="271" r:id="rId17"/>
    <p:sldId id="320" r:id="rId18"/>
    <p:sldId id="275" r:id="rId19"/>
    <p:sldId id="293" r:id="rId20"/>
    <p:sldId id="295" r:id="rId21"/>
    <p:sldId id="321" r:id="rId22"/>
    <p:sldId id="294" r:id="rId23"/>
    <p:sldId id="280" r:id="rId24"/>
    <p:sldId id="281" r:id="rId25"/>
    <p:sldId id="282" r:id="rId26"/>
    <p:sldId id="283" r:id="rId27"/>
    <p:sldId id="323" r:id="rId28"/>
    <p:sldId id="324" r:id="rId29"/>
    <p:sldId id="326" r:id="rId30"/>
    <p:sldId id="257" r:id="rId31"/>
    <p:sldId id="259" r:id="rId32"/>
    <p:sldId id="260" r:id="rId33"/>
    <p:sldId id="284" r:id="rId34"/>
    <p:sldId id="261" r:id="rId35"/>
    <p:sldId id="285" r:id="rId36"/>
    <p:sldId id="327" r:id="rId37"/>
    <p:sldId id="286" r:id="rId38"/>
    <p:sldId id="287" r:id="rId39"/>
    <p:sldId id="296" r:id="rId40"/>
    <p:sldId id="263" r:id="rId41"/>
    <p:sldId id="264" r:id="rId42"/>
    <p:sldId id="265" r:id="rId43"/>
    <p:sldId id="266" r:id="rId44"/>
    <p:sldId id="267" r:id="rId45"/>
    <p:sldId id="288" r:id="rId46"/>
    <p:sldId id="289" r:id="rId47"/>
    <p:sldId id="268" r:id="rId48"/>
    <p:sldId id="291" r:id="rId49"/>
    <p:sldId id="292" r:id="rId50"/>
    <p:sldId id="290" r:id="rId51"/>
    <p:sldId id="322" r:id="rId52"/>
    <p:sldId id="328" r:id="rId53"/>
    <p:sldId id="329" r:id="rId54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B"/>
    <a:srgbClr val="89CBFF"/>
    <a:srgbClr val="C0C0C0"/>
    <a:srgbClr val="16153E"/>
    <a:srgbClr val="8E8E8E"/>
    <a:srgbClr val="F3F3F3"/>
    <a:srgbClr val="F5F5FF"/>
    <a:srgbClr val="6D6D6D"/>
    <a:srgbClr val="1972C4"/>
    <a:srgbClr val="D11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>
        <p:scale>
          <a:sx n="108" d="100"/>
          <a:sy n="108" d="100"/>
        </p:scale>
        <p:origin x="-774" y="-126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07/04/2015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07/04/2015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17.xml"/><Relationship Id="rId7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40.xml"/><Relationship Id="rId5" Type="http://schemas.openxmlformats.org/officeDocument/2006/relationships/slide" Target="slide19.xml"/><Relationship Id="rId10" Type="http://schemas.openxmlformats.org/officeDocument/2006/relationships/slide" Target="slide26.xml"/><Relationship Id="rId4" Type="http://schemas.openxmlformats.org/officeDocument/2006/relationships/slide" Target="slide9.xml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oleObject" Target="../embeddings/Microsoft_Excel_97-2003_Worksheet1.xls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emf"/><Relationship Id="rId4" Type="http://schemas.openxmlformats.org/officeDocument/2006/relationships/oleObject" Target="../embeddings/Microsoft_Excel_97-2003_Worksheet2.xls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png"/><Relationship Id="rId4" Type="http://schemas.openxmlformats.org/officeDocument/2006/relationships/oleObject" Target="../embeddings/Microsoft_Excel_97-2003_Worksheet3.xls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  <a:endParaRPr lang="en-US" sz="3200" cap="all" dirty="0" smtClean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  <a:endParaRPr lang="en-US" sz="3200" cap="all" dirty="0" smtClean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  <a:endParaRPr lang="en-US" sz="3200" cap="all" dirty="0" smtClean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6824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  <a:endParaRPr lang="en-US" sz="2400" cap="all" dirty="0" smtClean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  <a:endParaRPr lang="en-US" sz="2400" cap="all" dirty="0" smtClean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>
            <a:spLocks noChangeAspect="1"/>
          </p:cNvSpPr>
          <p:nvPr/>
        </p:nvSpPr>
        <p:spPr>
          <a:xfrm>
            <a:off x="2118884" y="2056900"/>
            <a:ext cx="2057399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Clickable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Really cool buttons – No </a:t>
            </a:r>
            <a:r>
              <a:rPr lang="en-US" dirty="0" err="1" smtClean="0"/>
              <a:t>css</a:t>
            </a:r>
            <a:r>
              <a:rPr lang="en-US" dirty="0" smtClean="0"/>
              <a:t> required!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Choosing our Buttons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7904346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2349062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5124634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2322696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2325807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5187776" y="2064827"/>
            <a:ext cx="1550898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Stand 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 rot="18340650">
            <a:off x="5132571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 rot="15152989">
            <a:off x="5135680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 rot="5850883">
            <a:off x="7918146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710790" y="2069503"/>
            <a:ext cx="2083775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Attention Grabbing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 rot="7291754">
            <a:off x="7920217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1"/>
          <p:cNvSpPr txBox="1">
            <a:spLocks/>
          </p:cNvSpPr>
          <p:nvPr/>
        </p:nvSpPr>
        <p:spPr>
          <a:xfrm>
            <a:off x="6477854" y="216824"/>
            <a:ext cx="5516433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cap="none" dirty="0" smtClean="0"/>
              <a:t>“If this keeps up, man will atrophy all his limbs but the push-button finger”</a:t>
            </a:r>
            <a:endParaRPr lang="en-US" sz="3000" cap="none" dirty="0"/>
          </a:p>
        </p:txBody>
      </p:sp>
      <p:sp>
        <p:nvSpPr>
          <p:cNvPr id="23" name="Content Placeholder 11"/>
          <p:cNvSpPr txBox="1">
            <a:spLocks/>
          </p:cNvSpPr>
          <p:nvPr/>
        </p:nvSpPr>
        <p:spPr>
          <a:xfrm>
            <a:off x="6477854" y="1175322"/>
            <a:ext cx="1750237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</a:t>
            </a:r>
            <a:r>
              <a:rPr lang="en-US" sz="800" i="1" dirty="0" smtClean="0"/>
              <a:t>Frank Lloyd wright</a:t>
            </a:r>
            <a:endParaRPr lang="en-US" sz="800" dirty="0"/>
          </a:p>
        </p:txBody>
      </p:sp>
      <p:sp>
        <p:nvSpPr>
          <p:cNvPr id="25" name="Content Placeholder 11"/>
          <p:cNvSpPr txBox="1">
            <a:spLocks/>
          </p:cNvSpPr>
          <p:nvPr/>
        </p:nvSpPr>
        <p:spPr>
          <a:xfrm>
            <a:off x="1134208" y="5829248"/>
            <a:ext cx="9750669" cy="4616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sz="3000" i="1" cap="none" dirty="0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t>What does our button need to be?</a:t>
            </a:r>
            <a:endParaRPr lang="en-US" sz="3000" cap="none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47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25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6" grpId="0" build="p"/>
      <p:bldP spid="27" grpId="0" build="p"/>
      <p:bldP spid="28" grpId="0" build="p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22" grpId="0"/>
      <p:bldP spid="23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75508" y="2484170"/>
            <a:ext cx="6022840" cy="2825703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01446" y="2474914"/>
            <a:ext cx="2590034" cy="1508105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ornare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92664" y="2474914"/>
            <a:ext cx="2590034" cy="15081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 smtClean="0"/>
              <a:t>tempor</a:t>
            </a:r>
            <a:endParaRPr lang="en-US" dirty="0" smtClean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01448" y="4290016"/>
            <a:ext cx="5410416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601449" y="5259158"/>
            <a:ext cx="1750237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7903807" cy="1974900"/>
          </a:xfrm>
        </p:spPr>
        <p:txBody>
          <a:bodyPr/>
          <a:lstStyle/>
          <a:p>
            <a:r>
              <a:rPr lang="en-US" dirty="0"/>
              <a:t>Klick health </a:t>
            </a:r>
            <a:r>
              <a:rPr lang="en-US" b="1" dirty="0"/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3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964860" y="2474913"/>
            <a:ext cx="1941514" cy="897644"/>
            <a:chOff x="450850" y="3088059"/>
            <a:chExt cx="1941513" cy="897644"/>
          </a:xfrm>
        </p:grpSpPr>
        <p:grpSp>
          <p:nvGrpSpPr>
            <p:cNvPr id="82" name="Group 81"/>
            <p:cNvGrpSpPr/>
            <p:nvPr/>
          </p:nvGrpSpPr>
          <p:grpSpPr>
            <a:xfrm>
              <a:off x="501680" y="3088059"/>
              <a:ext cx="1840553" cy="393179"/>
              <a:chOff x="31750" y="2038351"/>
              <a:chExt cx="8858251" cy="1892300"/>
            </a:xfrm>
          </p:grpSpPr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1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6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5085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61950" y="2474913"/>
            <a:ext cx="1941514" cy="897644"/>
            <a:chOff x="2547938" y="3088059"/>
            <a:chExt cx="1941513" cy="897644"/>
          </a:xfrm>
        </p:grpSpPr>
        <p:grpSp>
          <p:nvGrpSpPr>
            <p:cNvPr id="98" name="Group 97"/>
            <p:cNvGrpSpPr/>
            <p:nvPr/>
          </p:nvGrpSpPr>
          <p:grpSpPr>
            <a:xfrm>
              <a:off x="2598768" y="3088059"/>
              <a:ext cx="1840553" cy="393179"/>
              <a:chOff x="31750" y="2038351"/>
              <a:chExt cx="8858251" cy="1892300"/>
            </a:xfrm>
            <a:solidFill>
              <a:schemeClr val="tx1">
                <a:lumMod val="50000"/>
              </a:schemeClr>
            </a:solidFill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2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6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7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1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2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2547938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500227" y="2474913"/>
            <a:ext cx="1941514" cy="897644"/>
            <a:chOff x="4635500" y="3088059"/>
            <a:chExt cx="1941513" cy="89764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86330" y="3088059"/>
              <a:ext cx="1840553" cy="393179"/>
              <a:chOff x="31750" y="2038351"/>
              <a:chExt cx="8858251" cy="1892300"/>
            </a:xfrm>
            <a:solidFill>
              <a:schemeClr val="bg2"/>
            </a:solidFill>
          </p:grpSpPr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7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1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2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15" name="Content Placeholder 2"/>
            <p:cNvSpPr txBox="1">
              <a:spLocks/>
            </p:cNvSpPr>
            <p:nvPr/>
          </p:nvSpPr>
          <p:spPr>
            <a:xfrm>
              <a:off x="463550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33437" y="2369867"/>
            <a:ext cx="2088865" cy="1002690"/>
            <a:chOff x="6676006" y="2983013"/>
            <a:chExt cx="2088865" cy="1002690"/>
          </a:xfrm>
        </p:grpSpPr>
        <p:sp>
          <p:nvSpPr>
            <p:cNvPr id="130" name="Rectangle 129"/>
            <p:cNvSpPr/>
            <p:nvPr/>
          </p:nvSpPr>
          <p:spPr>
            <a:xfrm>
              <a:off x="6676006" y="2983013"/>
              <a:ext cx="2088865" cy="60161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6786592" y="3088059"/>
              <a:ext cx="1840553" cy="393179"/>
              <a:chOff x="31750" y="2038351"/>
              <a:chExt cx="8858251" cy="1892300"/>
            </a:xfrm>
            <a:solidFill>
              <a:schemeClr val="bg1"/>
            </a:solidFill>
          </p:grpSpPr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4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5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32" name="Content Placeholder 2"/>
            <p:cNvSpPr txBox="1">
              <a:spLocks/>
            </p:cNvSpPr>
            <p:nvPr/>
          </p:nvSpPr>
          <p:spPr>
            <a:xfrm>
              <a:off x="6735762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761950" y="4299607"/>
            <a:ext cx="1941514" cy="1195317"/>
            <a:chOff x="2547938" y="4912752"/>
            <a:chExt cx="1941513" cy="1195317"/>
          </a:xfrm>
        </p:grpSpPr>
        <p:sp>
          <p:nvSpPr>
            <p:cNvPr id="152" name="Content Placeholder 2"/>
            <p:cNvSpPr txBox="1">
              <a:spLocks/>
            </p:cNvSpPr>
            <p:nvPr/>
          </p:nvSpPr>
          <p:spPr>
            <a:xfrm>
              <a:off x="2547938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3308759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64860" y="4299607"/>
            <a:ext cx="1941514" cy="1195317"/>
            <a:chOff x="450850" y="4912752"/>
            <a:chExt cx="1941513" cy="1195317"/>
          </a:xfrm>
        </p:grpSpPr>
        <p:sp>
          <p:nvSpPr>
            <p:cNvPr id="155" name="Content Placeholder 2"/>
            <p:cNvSpPr txBox="1">
              <a:spLocks/>
            </p:cNvSpPr>
            <p:nvPr/>
          </p:nvSpPr>
          <p:spPr>
            <a:xfrm>
              <a:off x="45085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  <p:sp>
          <p:nvSpPr>
            <p:cNvPr id="156" name="Freeform 18"/>
            <p:cNvSpPr>
              <a:spLocks noEditPoints="1"/>
            </p:cNvSpPr>
            <p:nvPr/>
          </p:nvSpPr>
          <p:spPr bwMode="auto">
            <a:xfrm>
              <a:off x="1203185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9C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00227" y="4299607"/>
            <a:ext cx="1941514" cy="1195317"/>
            <a:chOff x="4635500" y="4912752"/>
            <a:chExt cx="1941513" cy="1195317"/>
          </a:xfrm>
        </p:grpSpPr>
        <p:sp>
          <p:nvSpPr>
            <p:cNvPr id="158" name="Content Placeholder 2"/>
            <p:cNvSpPr txBox="1">
              <a:spLocks/>
            </p:cNvSpPr>
            <p:nvPr/>
          </p:nvSpPr>
          <p:spPr>
            <a:xfrm>
              <a:off x="463550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5447756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93192" y="3982529"/>
            <a:ext cx="1941514" cy="1512394"/>
            <a:chOff x="6735762" y="4595675"/>
            <a:chExt cx="1941513" cy="1512394"/>
          </a:xfrm>
        </p:grpSpPr>
        <p:sp>
          <p:nvSpPr>
            <p:cNvPr id="161" name="Rectangle 160"/>
            <p:cNvSpPr/>
            <p:nvPr/>
          </p:nvSpPr>
          <p:spPr>
            <a:xfrm>
              <a:off x="7202399" y="4595675"/>
              <a:ext cx="1036080" cy="1086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2"/>
            <p:cNvSpPr txBox="1">
              <a:spLocks/>
            </p:cNvSpPr>
            <p:nvPr/>
          </p:nvSpPr>
          <p:spPr>
            <a:xfrm>
              <a:off x="6735762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  <p:sp>
          <p:nvSpPr>
            <p:cNvPr id="163" name="Freeform 18"/>
            <p:cNvSpPr>
              <a:spLocks noEditPoints="1"/>
            </p:cNvSpPr>
            <p:nvPr/>
          </p:nvSpPr>
          <p:spPr bwMode="auto">
            <a:xfrm>
              <a:off x="7503198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47647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5" y="446620"/>
            <a:ext cx="8474486" cy="1974900"/>
          </a:xfrm>
        </p:spPr>
        <p:txBody>
          <a:bodyPr/>
          <a:lstStyle/>
          <a:p>
            <a:r>
              <a:rPr lang="en-US" dirty="0" err="1"/>
              <a:t>klick</a:t>
            </a:r>
            <a:r>
              <a:rPr lang="en-US" dirty="0"/>
              <a:t> health </a:t>
            </a:r>
            <a:r>
              <a:rPr lang="en-US" b="1" dirty="0"/>
              <a:t>COLOUR PALETTE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721" y="2478088"/>
            <a:ext cx="2637955" cy="1884362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8125" y="2478088"/>
            <a:ext cx="2623243" cy="1884362"/>
          </a:xfrm>
          <a:prstGeom prst="rect">
            <a:avLst/>
          </a:prstGeom>
          <a:solidFill>
            <a:srgbClr val="EC00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2993" y="2478088"/>
            <a:ext cx="2626025" cy="1884362"/>
          </a:xfrm>
          <a:prstGeom prst="rect">
            <a:avLst/>
          </a:prstGeom>
          <a:solidFill>
            <a:srgbClr val="3C1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37550" y="2478088"/>
            <a:ext cx="2635324" cy="1884362"/>
          </a:xfrm>
          <a:prstGeom prst="rect">
            <a:avLst/>
          </a:prstGeom>
          <a:solidFill>
            <a:srgbClr val="1615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1944" y="2066175"/>
            <a:ext cx="4223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PRIMARY ACCENT COLOURS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11746" y="4513265"/>
            <a:ext cx="3962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BLACK, GREYS, WHITE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221" y="4946262"/>
            <a:ext cx="1221413" cy="12320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01352" y="4946262"/>
            <a:ext cx="1221413" cy="1232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9609" y="4946262"/>
            <a:ext cx="1221413" cy="1232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79956" y="4946262"/>
            <a:ext cx="1221413" cy="1232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6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Think about using bold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PHOTOGRAPHY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2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hlinkClick r:id="rId3" action="ppaction://hlinksldjump"/>
          </p:cNvPr>
          <p:cNvSpPr/>
          <p:nvPr/>
        </p:nvSpPr>
        <p:spPr>
          <a:xfrm>
            <a:off x="8012963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4" action="ppaction://hlinksldjump"/>
          </p:cNvPr>
          <p:cNvSpPr/>
          <p:nvPr/>
        </p:nvSpPr>
        <p:spPr>
          <a:xfrm>
            <a:off x="432340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997622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>
            <a:hlinkClick r:id="rId6" action="ppaction://hlinksldjump"/>
          </p:cNvPr>
          <p:cNvSpPr/>
          <p:nvPr/>
        </p:nvSpPr>
        <p:spPr>
          <a:xfrm>
            <a:off x="608015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555969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3722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506692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350230" y="3175005"/>
            <a:ext cx="1629334" cy="646331"/>
          </a:xfrm>
        </p:spPr>
        <p:txBody>
          <a:bodyPr/>
          <a:lstStyle/>
          <a:p>
            <a:r>
              <a:rPr lang="en-US" dirty="0" smtClean="0"/>
              <a:t>Really cool buttons - No </a:t>
            </a:r>
            <a:r>
              <a:rPr lang="en-US" dirty="0" err="1" smtClean="0"/>
              <a:t>css</a:t>
            </a:r>
            <a:r>
              <a:rPr lang="en-US" dirty="0" smtClean="0"/>
              <a:t> required!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03877" y="3175004"/>
            <a:ext cx="1629334" cy="456535"/>
          </a:xfrm>
        </p:spPr>
        <p:txBody>
          <a:bodyPr/>
          <a:lstStyle/>
          <a:p>
            <a:r>
              <a:rPr lang="en-US" dirty="0"/>
              <a:t>Can I use…?</a:t>
            </a:r>
          </a:p>
          <a:p>
            <a:r>
              <a:rPr lang="en-US" dirty="0"/>
              <a:t>No, you can’t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068126" y="3175004"/>
            <a:ext cx="1629334" cy="430887"/>
          </a:xfrm>
        </p:spPr>
        <p:txBody>
          <a:bodyPr/>
          <a:lstStyle/>
          <a:p>
            <a:r>
              <a:rPr lang="en-US" dirty="0" err="1"/>
              <a:t>Ul</a:t>
            </a:r>
            <a:r>
              <a:rPr lang="en-US" dirty="0"/>
              <a:t> need an alternative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9961659" y="3175005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219820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311340" y="4904055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408370" y="5210905"/>
            <a:ext cx="1628656" cy="430887"/>
          </a:xfrm>
        </p:spPr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5068683" y="4261716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6249468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5311339" y="5201980"/>
            <a:ext cx="1609250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8113075" y="4911828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7154877" y="5201983"/>
            <a:ext cx="1629334" cy="430887"/>
          </a:xfrm>
        </p:spPr>
        <p:txBody>
          <a:bodyPr/>
          <a:lstStyle/>
          <a:p>
            <a:r>
              <a:rPr lang="en-US" dirty="0" smtClean="0"/>
              <a:t>Questions from the peanut gallery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6936402" y="4269157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189291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6119564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7990366" y="4909965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2423730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8" action="ppaction://hlinksldjump"/>
          </p:cNvPr>
          <p:cNvSpPr/>
          <p:nvPr/>
        </p:nvSpPr>
        <p:spPr>
          <a:xfrm>
            <a:off x="615473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9" action="ppaction://hlinksldjump"/>
          </p:cNvPr>
          <p:cNvSpPr/>
          <p:nvPr/>
        </p:nvSpPr>
        <p:spPr>
          <a:xfrm>
            <a:off x="3412663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5258185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7073900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1453861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2423332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rId9" action="ppaction://hlinksldjump"/>
          </p:cNvPr>
          <p:cNvSpPr/>
          <p:nvPr/>
        </p:nvSpPr>
        <p:spPr>
          <a:xfrm>
            <a:off x="1646704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1591479" y="5213706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  <a:endParaRPr lang="en-US" dirty="0"/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561215" y="490223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" r="-741"/>
          <a:stretch/>
        </p:blipFill>
        <p:spPr>
          <a:xfrm>
            <a:off x="3" y="-1"/>
            <a:ext cx="12288678" cy="6908800"/>
          </a:xfrm>
          <a:solidFill>
            <a:srgbClr val="DCDCDC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8" y="5108295"/>
            <a:ext cx="5432707" cy="886397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602269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03895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" r="-1"/>
          <a:stretch/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5" y="4441823"/>
            <a:ext cx="8403308" cy="92486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5394696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72663" y="669068"/>
            <a:ext cx="10975489" cy="461665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>
                <a:latin typeface="Arial Narrow" charset="0"/>
                <a:cs typeface="Arial Narrow" charset="0"/>
              </a:rPr>
              <a:t>Tonal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il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"/>
            <a:ext cx="1219835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LOREM IPSUM DOLOR SIT AMET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0" y="449860"/>
            <a:ext cx="480250" cy="27918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26435" y="3102899"/>
            <a:ext cx="8358072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unde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error sit”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419827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22832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94795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Arial Narrow" charset="0"/>
                <a:cs typeface="Arial Narrow" charset="0"/>
              </a:rPr>
              <a:t>ICONOGRAPHY</a:t>
            </a:r>
            <a:endParaRPr lang="en-US" dirty="0">
              <a:solidFill>
                <a:srgbClr val="FFFFFF"/>
              </a:solidFill>
              <a:latin typeface="Arial Narrow" charset="0"/>
              <a:cs typeface="Arial Narrow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iCONS</a:t>
            </a:r>
            <a:r>
              <a:rPr lang="en-US" dirty="0"/>
              <a:t>!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629913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89CB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1764975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89CBFF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3375027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4510087" y="3370264"/>
            <a:ext cx="420688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EC008B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6154739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3C104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7289803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3C1046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950963" y="2028827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16153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084438" y="3368677"/>
            <a:ext cx="420687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16153E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2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662" y="0"/>
            <a:ext cx="12477012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9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layout and presentation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options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0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2478090"/>
            <a:ext cx="2587914" cy="715581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TIMING:</a:t>
            </a:r>
          </a:p>
          <a:p>
            <a:pPr lvl="2">
              <a:buNone/>
            </a:pPr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41"/>
            <a:ext cx="2587754" cy="1025228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GOALS:</a:t>
            </a:r>
          </a:p>
          <a:p>
            <a:pPr lvl="2">
              <a:buNone/>
            </a:pPr>
            <a:r>
              <a:rPr lang="en-US" dirty="0" smtClean="0"/>
              <a:t>Understand </a:t>
            </a:r>
            <a:r>
              <a:rPr lang="en-US" dirty="0"/>
              <a:t>brand KPIs and measurement baselines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KPIs &amp; Measurement Plan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2484441"/>
            <a:ext cx="2583677" cy="1800493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QUESTIONS:</a:t>
            </a:r>
          </a:p>
          <a:p>
            <a:pPr lvl="3"/>
            <a:r>
              <a:rPr lang="en-US" dirty="0"/>
              <a:t>What are the expected targets?</a:t>
            </a:r>
          </a:p>
          <a:p>
            <a:pPr lvl="3"/>
            <a:r>
              <a:rPr lang="en-US" dirty="0"/>
              <a:t>How to define success beyond project deliverables?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7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2" y="1962789"/>
            <a:ext cx="2521033" cy="2663806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50" y="1962789"/>
            <a:ext cx="3177186" cy="254839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2" y="2470822"/>
            <a:ext cx="3197832" cy="2231380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2" y="4987848"/>
            <a:ext cx="3197832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567874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906404"/>
            <a:ext cx="3341076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5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2306399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2025413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9" y="5066458"/>
            <a:ext cx="11281629" cy="984885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7" y="1991581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2" y="2476095"/>
            <a:ext cx="5374898" cy="12464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2" y="4147006"/>
            <a:ext cx="2638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5" y="697280"/>
            <a:ext cx="4939444" cy="443198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2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4" y="2258243"/>
            <a:ext cx="588963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8" y="3690169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5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9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7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4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3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6"/>
            <a:ext cx="698501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0" y="5058445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9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1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3999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5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8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3835612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6" y="2484440"/>
            <a:ext cx="258775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1" y="2484440"/>
            <a:ext cx="2583677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4" y="2484440"/>
            <a:ext cx="2585796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4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6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1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5" y="2056900"/>
            <a:ext cx="1365226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9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8" y="2064827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3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8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4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8" y="1876990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60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3" y="2253457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6" y="2253457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4" y="2253457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4" y="2592388"/>
            <a:ext cx="558799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3" y="2592388"/>
            <a:ext cx="558799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4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8" y="2880097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1" y="3308878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4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5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1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50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3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9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9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9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1" y="4469899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7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1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5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3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9"/>
            <a:ext cx="1831544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39" y="2332039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2" y="2366210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4" y="2247418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3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20"/>
            <a:ext cx="1410932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2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6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8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8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1" y="2137881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9" y="2139468"/>
            <a:ext cx="1489403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1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6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1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</a:t>
            </a:r>
            <a:r>
              <a:rPr lang="en-US" sz="2800" dirty="0" smtClean="0"/>
              <a:t>broken</a:t>
            </a:r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2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5" y="5427132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3" y="5438471"/>
            <a:ext cx="551948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5" y="1816021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5" y="1816021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5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9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1" y="-349520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2"/>
            <a:ext cx="2316157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3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9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1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5207" y="2141843"/>
            <a:ext cx="10691259" cy="2010521"/>
            <a:chOff x="2139454" y="2533427"/>
            <a:chExt cx="7911506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9454" y="286998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7431" y="253342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7511" y="300809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0375" y="353991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384" y="314621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916" y="3408154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854" y="300174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6388" y="350816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3" y="3788699"/>
            <a:ext cx="3065720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8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1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2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2" y="1453977"/>
            <a:ext cx="6310448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8" y="3980051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8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8" y="3980051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6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6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8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7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4" y="4511679"/>
            <a:ext cx="4068899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3"/>
            <a:ext cx="10975489" cy="886397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8" y="1940332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70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20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7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4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2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4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7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2" y="4424392"/>
            <a:ext cx="1503922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51" y="3320731"/>
            <a:ext cx="140745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6" y="3245392"/>
            <a:ext cx="292101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6" y="3813717"/>
            <a:ext cx="292101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6" y="4382042"/>
            <a:ext cx="292101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6" y="4950366"/>
            <a:ext cx="292101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6" y="2170933"/>
            <a:ext cx="3167060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60" y="3240473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60" y="379269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60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60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7" y="2351850"/>
            <a:ext cx="1346199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4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321635" y="3398497"/>
            <a:ext cx="8142720" cy="1671854"/>
            <a:chOff x="2095813" y="2533427"/>
            <a:chExt cx="7998649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95813" y="2869983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74097" y="2533427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244063" y="300809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27624" y="3539919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1591" y="3146212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84191" y="3408154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39003" y="300174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623330" y="350816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452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3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6863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529275"/>
            <a:ext cx="1419043" cy="276999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5" y="2529275"/>
            <a:ext cx="1885814" cy="27699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3" y="2529275"/>
            <a:ext cx="1536514" cy="276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7272" y="2805803"/>
            <a:ext cx="1390723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6546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5817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6" y="3507611"/>
          <a:ext cx="5418138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1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6" y="3507611"/>
                        <a:ext cx="5418138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4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7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3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997" y="3700756"/>
            <a:ext cx="1507285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7"/>
            <a:ext cx="458126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8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8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0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8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419" y="3516090"/>
            <a:ext cx="56457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7"/>
            <a:ext cx="1319211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40" y="1756295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5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6495" y="3900456"/>
            <a:ext cx="56457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1" y="1703410"/>
            <a:ext cx="2117844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9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4" y="4459001"/>
            <a:ext cx="2492543" cy="384175"/>
            <a:chOff x="512762" y="4173538"/>
            <a:chExt cx="2492543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1" y="4173538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4"/>
            <a:ext cx="2729836" cy="369332"/>
            <a:chOff x="517525" y="4613275"/>
            <a:chExt cx="2729836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3" y="4613275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90" y="4432013"/>
            <a:ext cx="955674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9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21376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9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7" y="236537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4" y="287813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30" y="4493923"/>
            <a:ext cx="2494133" cy="369332"/>
            <a:chOff x="4995863" y="4208463"/>
            <a:chExt cx="2494132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8" y="4917787"/>
            <a:ext cx="2729835" cy="383620"/>
            <a:chOff x="5002213" y="4632325"/>
            <a:chExt cx="2729836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19471" y="4417726"/>
            <a:ext cx="938214" cy="941387"/>
            <a:chOff x="7739063" y="4132263"/>
            <a:chExt cx="938213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56383" y="4354513"/>
              <a:ext cx="4892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1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</a:t>
            </a: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fonts</a:t>
            </a:r>
            <a:endParaRPr lang="en-US" sz="3200" dirty="0" smtClean="0">
              <a:solidFill>
                <a:schemeClr val="accent2"/>
              </a:solidFill>
              <a:latin typeface="Buxton Sketch" panose="03080500000500000004" pitchFamily="66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4" y="727559"/>
            <a:ext cx="4939368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9" y="2475707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4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1" y="3560764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2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6" y="5078775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1" y="3135781"/>
            <a:ext cx="2049323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5" y="4173507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1" y="5024184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10" y="2327779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7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2962349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" y="449859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</a:t>
            </a:r>
            <a:r>
              <a:rPr lang="en-US" cap="none" dirty="0" smtClean="0">
                <a:solidFill>
                  <a:schemeClr val="accent2"/>
                </a:solidFill>
              </a:rPr>
              <a:t>implement</a:t>
            </a:r>
            <a:endParaRPr lang="en-US" cap="none" dirty="0" smtClean="0">
              <a:solidFill>
                <a:schemeClr val="accent2"/>
              </a:solidFill>
            </a:endParaRP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</a:t>
            </a:r>
            <a:r>
              <a:rPr lang="en-US" cap="none" dirty="0" smtClean="0">
                <a:solidFill>
                  <a:schemeClr val="accent2"/>
                </a:solidFill>
              </a:rPr>
              <a:t>support (no CSS3)</a:t>
            </a:r>
            <a:endParaRPr lang="en-US" cap="none" dirty="0" smtClean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1546" y="5122140"/>
            <a:ext cx="5319347" cy="1177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Font typeface="Lucida Grande"/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Sorry!</a:t>
            </a:r>
          </a:p>
          <a:p>
            <a:pPr lvl="2" fontAlgn="auto">
              <a:buFont typeface="Lucida Grande"/>
              <a:buNone/>
            </a:pPr>
            <a:r>
              <a:rPr lang="en-US" sz="2400" dirty="0" smtClean="0"/>
              <a:t>We need to remove this background image because Outlook doesn’t like nice things.</a:t>
            </a:r>
            <a:endParaRPr lang="en-US" sz="2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sp>
        <p:nvSpPr>
          <p:cNvPr id="19" name="Right Arrow 18"/>
          <p:cNvSpPr/>
          <p:nvPr/>
        </p:nvSpPr>
        <p:spPr>
          <a:xfrm>
            <a:off x="5398476" y="5581033"/>
            <a:ext cx="1160583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56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  <a:endParaRPr lang="en-US" sz="2800" dirty="0" smtClean="0"/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25641"/>
            <a:ext cx="12198350" cy="2932356"/>
          </a:xfrm>
          <a:solidFill>
            <a:schemeClr val="bg2"/>
          </a:solidFill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1072663" y="2818555"/>
            <a:ext cx="105243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101600">
              <a:schemeClr val="accent1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This is all we need to get started. The outer table is used to ensure our email is centered, and the inner table will contain our content. No </a:t>
            </a:r>
            <a:r>
              <a:rPr lang="en-US" sz="2400" dirty="0" err="1" smtClean="0">
                <a:solidFill>
                  <a:schemeClr val="accent6"/>
                </a:solidFill>
              </a:rPr>
              <a:t>doctype</a:t>
            </a:r>
            <a:r>
              <a:rPr lang="en-US" sz="2400" dirty="0" smtClean="0">
                <a:solidFill>
                  <a:schemeClr val="accent6"/>
                </a:solidFill>
              </a:rPr>
              <a:t>, no head, and no styles!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5119681" y="3783256"/>
            <a:ext cx="707051" cy="2549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		Google  stole my styles!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3724" y="111800"/>
            <a:ext cx="1116622" cy="1101540"/>
            <a:chOff x="7842739" y="1122915"/>
            <a:chExt cx="1116622" cy="110154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7842739" y="1371601"/>
              <a:ext cx="852854" cy="85285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242788" y="1122915"/>
              <a:ext cx="716573" cy="74985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4592</TotalTime>
  <Words>2344</Words>
  <Application>Microsoft Office PowerPoint</Application>
  <PresentationFormat>Custom</PresentationFormat>
  <Paragraphs>554</Paragraphs>
  <Slides>53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Office Theme</vt:lpstr>
      <vt:lpstr>Worksheet</vt:lpstr>
      <vt:lpstr>Microsoft Excel Chart</vt:lpstr>
      <vt:lpstr>PowerPoint Presentation</vt:lpstr>
      <vt:lpstr>Table of contents</vt:lpstr>
      <vt:lpstr>Things to watch out for:</vt:lpstr>
      <vt:lpstr>Text Inside Images</vt:lpstr>
      <vt:lpstr>Non-standard Fonts</vt:lpstr>
      <vt:lpstr>Background Images and Gradients</vt:lpstr>
      <vt:lpstr>Tables are Taboo!</vt:lpstr>
      <vt:lpstr>Building The layout</vt:lpstr>
      <vt:lpstr>  Google  stole my styles!</vt:lpstr>
      <vt:lpstr>Example Email</vt:lpstr>
      <vt:lpstr>Styled content</vt:lpstr>
      <vt:lpstr>Nested Tables</vt:lpstr>
      <vt:lpstr>Choosing our Buttons</vt:lpstr>
      <vt:lpstr>LOREM IPSUM DOLOR SIT</vt:lpstr>
      <vt:lpstr>Klick health LOGO</vt:lpstr>
      <vt:lpstr>LOREM IPSUM DOLOR SIT</vt:lpstr>
      <vt:lpstr>klick health COLOUR PALETTE</vt:lpstr>
      <vt:lpstr>LOREM IPSUM DOLOR SIT</vt:lpstr>
      <vt:lpstr>Think about using bold PHOTOGRAPHY</vt:lpstr>
      <vt:lpstr>PowerPoint Presentation</vt:lpstr>
      <vt:lpstr>PowerPoint Presentation</vt:lpstr>
      <vt:lpstr>PowerPoint Presentation</vt:lpstr>
      <vt:lpstr>ICONOGRAPHY</vt:lpstr>
      <vt:lpstr>iCONS!</vt:lpstr>
      <vt:lpstr>LOREM IPSUM DOLOR SIT</vt:lpstr>
      <vt:lpstr>layout and presentation options</vt:lpstr>
      <vt:lpstr>KPIs &amp; Measurement Plan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927</cp:revision>
  <dcterms:created xsi:type="dcterms:W3CDTF">2014-10-09T20:43:58Z</dcterms:created>
  <dcterms:modified xsi:type="dcterms:W3CDTF">2015-04-07T17:40:19Z</dcterms:modified>
</cp:coreProperties>
</file>